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40" r:id="rId1"/>
  </p:sldMasterIdLst>
  <p:notesMasterIdLst>
    <p:notesMasterId r:id="rId29"/>
  </p:notesMasterIdLst>
  <p:sldIdLst>
    <p:sldId id="256" r:id="rId2"/>
    <p:sldId id="257" r:id="rId3"/>
    <p:sldId id="271" r:id="rId4"/>
    <p:sldId id="258" r:id="rId5"/>
    <p:sldId id="266" r:id="rId6"/>
    <p:sldId id="261" r:id="rId7"/>
    <p:sldId id="262" r:id="rId8"/>
    <p:sldId id="260" r:id="rId9"/>
    <p:sldId id="267" r:id="rId10"/>
    <p:sldId id="263" r:id="rId11"/>
    <p:sldId id="268" r:id="rId12"/>
    <p:sldId id="259" r:id="rId13"/>
    <p:sldId id="270" r:id="rId14"/>
    <p:sldId id="269" r:id="rId15"/>
    <p:sldId id="272" r:id="rId16"/>
    <p:sldId id="273" r:id="rId17"/>
    <p:sldId id="275" r:id="rId18"/>
    <p:sldId id="276" r:id="rId19"/>
    <p:sldId id="274" r:id="rId20"/>
    <p:sldId id="277" r:id="rId21"/>
    <p:sldId id="278" r:id="rId22"/>
    <p:sldId id="281" r:id="rId23"/>
    <p:sldId id="279" r:id="rId24"/>
    <p:sldId id="280" r:id="rId25"/>
    <p:sldId id="265" r:id="rId26"/>
    <p:sldId id="264" r:id="rId27"/>
    <p:sldId id="282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uzu" initials="PG" lastIdx="1" clrIdx="0">
    <p:extLst>
      <p:ext uri="{19B8F6BF-5375-455C-9EA6-DF929625EA0E}">
        <p15:presenceInfo xmlns:p15="http://schemas.microsoft.com/office/powerpoint/2012/main" userId="de578756080874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>
      <p:cViewPr varScale="1">
        <p:scale>
          <a:sx n="71" d="100"/>
          <a:sy n="71" d="100"/>
        </p:scale>
        <p:origin x="130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B9687-F2F4-4BED-AFC8-86C9736E7D6E}" type="datetimeFigureOut">
              <a:rPr lang="ru-RU" smtClean="0"/>
              <a:t>10.04.2017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8254-8AED-403D-8E7A-FD7847CFB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84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8254-8AED-403D-8E7A-FD7847CFB35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013C-F916-4478-A855-E94809D6BDFC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96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793B-1967-42B8-8BA4-1246FBEB6058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1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7F6B-F572-448D-956C-705135AD4031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87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AB02-73EC-4995-867F-F952DF922182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60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C6E46-F325-4C0E-9DEF-371CCCD9EB70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7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11B4-B412-4B0D-9149-3CF46A9DF0C2}" type="datetime1">
              <a:rPr lang="ru-RU" smtClean="0"/>
              <a:t>10.04.2017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12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DDEE-393A-48C0-943C-5A1ED17436B8}" type="datetime1">
              <a:rPr lang="ru-RU" smtClean="0"/>
              <a:t>10.04.2017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68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677D-80C9-4F8D-9F90-71F867B295DE}" type="datetime1">
              <a:rPr lang="ru-RU" smtClean="0"/>
              <a:t>10.04.2017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2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4E1E-C673-4FFC-BB1E-A8A6E88FA6B7}" type="datetime1">
              <a:rPr lang="ru-RU" smtClean="0"/>
              <a:t>10.04.2017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96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E0140-82F5-4AF3-A4A7-6367E3BFBEC2}" type="datetime1">
              <a:rPr lang="ru-RU" smtClean="0"/>
              <a:t>10.04.2017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5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A64B2-B350-464D-9FDE-3D32AFBF7A24}" type="datetime1">
              <a:rPr lang="ru-RU" smtClean="0"/>
              <a:t>10.04.2017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5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8523-71F2-4AAC-9E28-CBDED69AC79F}" type="datetime1">
              <a:rPr lang="ru-RU" smtClean="0"/>
              <a:t>10.04.2017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7344-3E04-4188-94E3-024795F13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989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arse.co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1484784"/>
            <a:ext cx="7772400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Firebase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15416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67544" y="332656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Comic Sans MS" panose="030F0702030302020204" pitchFamily="66" charset="0"/>
              </a:rPr>
              <a:t>Авторизация средствами </a:t>
            </a:r>
            <a:r>
              <a:rPr lang="en-US" sz="4000" dirty="0" smtClean="0">
                <a:latin typeface="Comic Sans MS" panose="030F0702030302020204" pitchFamily="66" charset="0"/>
              </a:rPr>
              <a:t>Firebase</a:t>
            </a:r>
            <a:endParaRPr lang="ru-RU" sz="4000" dirty="0">
              <a:latin typeface="Comic Sans MS" panose="030F0702030302020204" pitchFamily="66" charset="0"/>
            </a:endParaRPr>
          </a:p>
        </p:txBody>
      </p:sp>
      <p:pic>
        <p:nvPicPr>
          <p:cNvPr id="5" name="au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2" y="1260921"/>
            <a:ext cx="9144000" cy="50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74343" cy="46805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62" y="2060848"/>
            <a:ext cx="7419181" cy="3528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136" y="332656"/>
            <a:ext cx="2642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Database</a:t>
            </a:r>
            <a:endParaRPr lang="ru-RU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11</a:t>
            </a:fld>
            <a:endParaRPr lang="ru-RU"/>
          </a:p>
        </p:txBody>
      </p:sp>
      <p:pic>
        <p:nvPicPr>
          <p:cNvPr id="6" name="Приме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852"/>
            <a:ext cx="9144000" cy="561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9852" y="0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latin typeface="Comic Sans MS" panose="030F0702030302020204" pitchFamily="66" charset="0"/>
              </a:rPr>
              <a:t>Пример</a:t>
            </a:r>
            <a:endParaRPr lang="ru-RU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3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700808"/>
            <a:ext cx="9144001" cy="4838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8477" y="548680"/>
            <a:ext cx="2307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Storage</a:t>
            </a:r>
            <a:endParaRPr lang="ru-RU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640960" cy="6021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9852" y="0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latin typeface="Comic Sans MS" panose="030F0702030302020204" pitchFamily="66" charset="0"/>
              </a:rPr>
              <a:t>Пример</a:t>
            </a:r>
            <a:endParaRPr lang="ru-RU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3990975" cy="733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52736"/>
            <a:ext cx="6505575" cy="457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6021288"/>
            <a:ext cx="4104456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" y="836712"/>
            <a:ext cx="9144000" cy="51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468172" y="404664"/>
            <a:ext cx="2207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Hosting</a:t>
            </a:r>
            <a:endParaRPr lang="ru-RU" sz="44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88640"/>
            <a:ext cx="5305425" cy="1019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7" y="1207815"/>
            <a:ext cx="5305425" cy="56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-28575"/>
            <a:ext cx="72009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</a:t>
            </a:fld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620688"/>
            <a:ext cx="9144000" cy="4686300"/>
          </a:xfrm>
          <a:prstGeom prst="rect">
            <a:avLst/>
          </a:prstGeom>
        </p:spPr>
      </p:pic>
      <p:sp>
        <p:nvSpPr>
          <p:cNvPr id="5" name="Заголовок 5"/>
          <p:cNvSpPr txBox="1">
            <a:spLocks/>
          </p:cNvSpPr>
          <p:nvPr/>
        </p:nvSpPr>
        <p:spPr>
          <a:xfrm>
            <a:off x="1691680" y="436510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https://firebase.google.com</a:t>
            </a:r>
            <a:endParaRPr lang="ru-RU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503168"/>
            <a:ext cx="8964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latin typeface="Comic Sans MS" panose="030F0702030302020204" pitchFamily="66" charset="0"/>
              </a:rPr>
              <a:t>Firebase</a:t>
            </a:r>
            <a:r>
              <a:rPr lang="ru-RU" dirty="0">
                <a:latin typeface="Comic Sans MS" panose="030F0702030302020204" pitchFamily="66" charset="0"/>
              </a:rPr>
              <a:t> -</a:t>
            </a:r>
            <a:r>
              <a:rPr lang="ru-RU" dirty="0" smtClean="0">
                <a:latin typeface="Comic Sans MS" panose="030F0702030302020204" pitchFamily="66" charset="0"/>
              </a:rPr>
              <a:t> база </a:t>
            </a:r>
            <a:r>
              <a:rPr lang="ru-RU" dirty="0">
                <a:latin typeface="Comic Sans MS" panose="030F0702030302020204" pitchFamily="66" charset="0"/>
              </a:rPr>
              <a:t>данных, которая изменяется в реальном времени и хранит данные в </a:t>
            </a:r>
            <a:r>
              <a:rPr lang="ru-RU" dirty="0" smtClean="0">
                <a:latin typeface="Comic Sans MS" panose="030F0702030302020204" pitchFamily="66" charset="0"/>
              </a:rPr>
              <a:t>JSON</a:t>
            </a:r>
            <a:endParaRPr lang="ru-RU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3136"/>
            <a:ext cx="4838700" cy="8382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2" y="261430"/>
            <a:ext cx="8928992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11560" y="138194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Плюсы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779912" y="34224"/>
            <a:ext cx="1282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+/-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1378839"/>
            <a:ext cx="2319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М</a:t>
            </a:r>
            <a:r>
              <a:rPr lang="ru-RU" sz="4800" dirty="0" smtClean="0"/>
              <a:t>инусы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852936"/>
            <a:ext cx="32762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Очень быстрая настройка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Простота использования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Скорость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Цена</a:t>
            </a:r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436096" y="285293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NoSQL</a:t>
            </a:r>
            <a:r>
              <a:rPr lang="ru-RU" dirty="0" smtClean="0"/>
              <a:t>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   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072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12786" y="3375368"/>
            <a:ext cx="8541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hlinkClick r:id="rId2"/>
              </a:rPr>
              <a:t>Parse.com</a:t>
            </a:r>
            <a:r>
              <a:rPr lang="ru-RU" dirty="0"/>
              <a:t> — один из самых популярных провайдеров </a:t>
            </a:r>
            <a:r>
              <a:rPr lang="ru-RU" dirty="0" err="1"/>
              <a:t>backend</a:t>
            </a:r>
            <a:r>
              <a:rPr lang="ru-RU" dirty="0"/>
              <a:t>-</a:t>
            </a:r>
            <a:r>
              <a:rPr lang="ru-RU" dirty="0" err="1"/>
              <a:t>as</a:t>
            </a:r>
            <a:r>
              <a:rPr lang="ru-RU" dirty="0"/>
              <a:t>-a-</a:t>
            </a:r>
            <a:r>
              <a:rPr lang="ru-RU" dirty="0" err="1"/>
              <a:t>service</a:t>
            </a:r>
            <a:r>
              <a:rPr lang="ru-RU" dirty="0"/>
              <a:t> (</a:t>
            </a:r>
            <a:r>
              <a:rPr lang="ru-RU" dirty="0" err="1"/>
              <a:t>BaaS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 err="1"/>
              <a:t>BaaS</a:t>
            </a:r>
            <a:r>
              <a:rPr lang="ru-RU" dirty="0"/>
              <a:t> подход позволяет не поднимать свой сервер </a:t>
            </a:r>
            <a:r>
              <a:rPr lang="ru-RU" dirty="0" smtClean="0"/>
              <a:t>для </a:t>
            </a:r>
            <a:r>
              <a:rPr lang="ru-RU" dirty="0"/>
              <a:t>хранения и обработки </a:t>
            </a:r>
            <a:endParaRPr lang="en-US" dirty="0" smtClean="0"/>
          </a:p>
          <a:p>
            <a:r>
              <a:rPr lang="ru-RU" dirty="0" smtClean="0"/>
              <a:t>данных </a:t>
            </a:r>
            <a:r>
              <a:rPr lang="ru-RU" dirty="0"/>
              <a:t>приложения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/>
              <a:t>Это используется в мобильных разработках и в обычном вебе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 </a:t>
            </a:r>
            <a:r>
              <a:rPr lang="ru-RU" i="1" dirty="0"/>
              <a:t>Parse.com</a:t>
            </a:r>
            <a:r>
              <a:rPr lang="ru-RU" dirty="0"/>
              <a:t> имеет свои SDK под несколько платформ, в том числе серверных.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1760" y="260648"/>
            <a:ext cx="437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latin typeface="Comic Sans MS" panose="030F0702030302020204" pitchFamily="66" charset="0"/>
              </a:rPr>
              <a:t>Аналоги.</a:t>
            </a:r>
            <a:r>
              <a:rPr lang="en-US" sz="36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Parse.com</a:t>
            </a:r>
            <a:endParaRPr lang="ru-RU" sz="36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4" y="835686"/>
            <a:ext cx="3949206" cy="253968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3528" y="457831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Минусы: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Parse</a:t>
            </a:r>
            <a:r>
              <a:rPr lang="ru-RU" b="1" dirty="0"/>
              <a:t> не будет </a:t>
            </a:r>
            <a:r>
              <a:rPr lang="ru-RU" b="1" dirty="0" smtClean="0"/>
              <a:t>работать</a:t>
            </a:r>
            <a:r>
              <a:rPr lang="ru-RU" b="1" dirty="0"/>
              <a:t> к 2017 году.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70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497510" y="26064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latin typeface="Comic Sans MS" panose="030F0702030302020204" pitchFamily="66" charset="0"/>
              </a:rPr>
              <a:t>Аналоги.</a:t>
            </a:r>
            <a:r>
              <a:rPr lang="en-US" sz="3600" dirty="0" err="1" smtClean="0">
                <a:solidFill>
                  <a:srgbClr val="FF6600"/>
                </a:solidFill>
                <a:latin typeface="Comic Sans MS" panose="030F0702030302020204" pitchFamily="66" charset="0"/>
              </a:rPr>
              <a:t>Kinvey</a:t>
            </a:r>
            <a:endParaRPr lang="ru-RU" sz="3600" dirty="0">
              <a:solidFill>
                <a:srgbClr val="FF66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0" y="906979"/>
            <a:ext cx="7620000" cy="172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510" y="2801392"/>
            <a:ext cx="818993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Kinvey</a:t>
            </a:r>
            <a:r>
              <a:rPr lang="ru-RU" dirty="0"/>
              <a:t> — возможно, самое популярное решение для предприятий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Услуги этого </a:t>
            </a:r>
            <a:r>
              <a:rPr lang="ru-RU" dirty="0" smtClean="0"/>
              <a:t> </a:t>
            </a:r>
            <a:r>
              <a:rPr lang="ru-RU" dirty="0"/>
              <a:t>провайдера достаточно дорогие</a:t>
            </a:r>
            <a:r>
              <a:rPr lang="ru-RU" dirty="0" smtClean="0"/>
              <a:t>,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но зато вы получите весь необходимый набор функций и инструментов</a:t>
            </a:r>
            <a:r>
              <a:rPr lang="ru-RU" dirty="0" smtClean="0"/>
              <a:t>,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плюс высочайшую стабильность.</a:t>
            </a:r>
            <a:br>
              <a:rPr lang="ru-RU" dirty="0"/>
            </a:br>
            <a:r>
              <a:rPr lang="ru-RU" sz="2000" b="1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Kinvey</a:t>
            </a:r>
            <a:r>
              <a:rPr lang="ru-RU" dirty="0"/>
              <a:t> очень похож на Parse.com по своему устройству, так что вы сможете </a:t>
            </a:r>
            <a:endParaRPr lang="en-US" dirty="0" smtClean="0"/>
          </a:p>
          <a:p>
            <a:r>
              <a:rPr lang="ru-RU" dirty="0" smtClean="0"/>
              <a:t>продолжить </a:t>
            </a:r>
            <a:r>
              <a:rPr lang="ru-RU" dirty="0"/>
              <a:t>разработку без особых изменений.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 мобильных данных, стандартизированная </a:t>
            </a:r>
            <a:endParaRPr lang="en-US" dirty="0" smtClean="0"/>
          </a:p>
          <a:p>
            <a:r>
              <a:rPr lang="ru-RU" dirty="0" smtClean="0"/>
              <a:t>интеграция </a:t>
            </a:r>
            <a:r>
              <a:rPr lang="ru-RU" dirty="0"/>
              <a:t>и безопасная идентификация — </a:t>
            </a:r>
            <a:endParaRPr lang="en-US" dirty="0" smtClean="0"/>
          </a:p>
          <a:p>
            <a:r>
              <a:rPr lang="ru-RU" dirty="0" smtClean="0"/>
              <a:t>самые </a:t>
            </a:r>
            <a:r>
              <a:rPr lang="ru-RU" dirty="0"/>
              <a:t>востребованные функции, и они здесь присутствуют.</a:t>
            </a:r>
          </a:p>
          <a:p>
            <a:r>
              <a:rPr lang="ru-RU" sz="2000" b="1" dirty="0"/>
              <a:t>Минусы: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Kinvey</a:t>
            </a:r>
            <a:r>
              <a:rPr lang="ru-RU" dirty="0"/>
              <a:t>, возможно, скоро </a:t>
            </a:r>
            <a:r>
              <a:rPr lang="ru-RU" dirty="0" smtClean="0"/>
              <a:t>закроют, </a:t>
            </a:r>
            <a:r>
              <a:rPr lang="ru-RU" dirty="0"/>
              <a:t>и вам вновь придётся искать </a:t>
            </a:r>
            <a:endParaRPr lang="en-US" dirty="0" smtClean="0"/>
          </a:p>
          <a:p>
            <a:r>
              <a:rPr lang="ru-RU" dirty="0" smtClean="0"/>
              <a:t>новый </a:t>
            </a:r>
            <a:r>
              <a:rPr lang="ru-RU" dirty="0"/>
              <a:t>сервис.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76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497510" y="260648"/>
            <a:ext cx="409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latin typeface="Comic Sans MS" panose="030F0702030302020204" pitchFamily="66" charset="0"/>
              </a:rPr>
              <a:t>Аналоги.</a:t>
            </a:r>
            <a:r>
              <a:rPr lang="en-US" sz="3600" dirty="0" err="1" smtClean="0">
                <a:solidFill>
                  <a:srgbClr val="00B0F0"/>
                </a:solidFill>
                <a:latin typeface="Comic Sans MS" panose="030F0702030302020204" pitchFamily="66" charset="0"/>
              </a:rPr>
              <a:t>CloudKit</a:t>
            </a:r>
            <a:endParaRPr lang="ru-RU" sz="36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36" y="897434"/>
            <a:ext cx="5377576" cy="2891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3789040"/>
            <a:ext cx="8771376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Впервые представленный в </a:t>
            </a:r>
            <a:r>
              <a:rPr lang="ru-RU" dirty="0" err="1"/>
              <a:t>iOS</a:t>
            </a:r>
            <a:r>
              <a:rPr lang="ru-RU" dirty="0"/>
              <a:t> 8, этот сервис позволяет разработчикам </a:t>
            </a:r>
            <a:endParaRPr lang="en-US" dirty="0" smtClean="0"/>
          </a:p>
          <a:p>
            <a:r>
              <a:rPr lang="ru-RU" dirty="0" smtClean="0"/>
              <a:t>хранить </a:t>
            </a:r>
            <a:r>
              <a:rPr lang="ru-RU" dirty="0"/>
              <a:t>данные в </a:t>
            </a:r>
            <a:r>
              <a:rPr lang="ru-RU" dirty="0" err="1"/>
              <a:t>iCloud</a:t>
            </a:r>
            <a:r>
              <a:rPr lang="ru-RU" dirty="0"/>
              <a:t> и иметь к ним доступ в режиме реального времени. </a:t>
            </a:r>
            <a:endParaRPr lang="en-US" dirty="0" smtClean="0"/>
          </a:p>
          <a:p>
            <a:r>
              <a:rPr lang="ru-RU" dirty="0" smtClean="0"/>
              <a:t>Предоставляемое </a:t>
            </a:r>
            <a:r>
              <a:rPr lang="ru-RU" dirty="0"/>
              <a:t>место для данных привязано к количеству активных пользователей, </a:t>
            </a:r>
            <a:endParaRPr lang="en-US" dirty="0" smtClean="0"/>
          </a:p>
          <a:p>
            <a:r>
              <a:rPr lang="ru-RU" dirty="0" smtClean="0"/>
              <a:t>что </a:t>
            </a:r>
            <a:r>
              <a:rPr lang="ru-RU" dirty="0"/>
              <a:t>делает </a:t>
            </a:r>
            <a:r>
              <a:rPr lang="en-US" dirty="0" err="1" smtClean="0"/>
              <a:t>CloudKit</a:t>
            </a:r>
            <a:r>
              <a:rPr lang="en-US" dirty="0" smtClean="0"/>
              <a:t> </a:t>
            </a:r>
            <a:r>
              <a:rPr lang="ru-RU" dirty="0" smtClean="0"/>
              <a:t>бесплатным </a:t>
            </a:r>
            <a:r>
              <a:rPr lang="ru-RU" dirty="0"/>
              <a:t>для популярных приложений.</a:t>
            </a:r>
            <a:br>
              <a:rPr lang="ru-RU" dirty="0"/>
            </a:br>
            <a:r>
              <a:rPr lang="ru-RU" sz="2000" b="1" dirty="0"/>
              <a:t>Плюсы: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уведомлений.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Хранилище данных увеличивается с ростом числа пользователей до 1 петабайта.</a:t>
            </a:r>
          </a:p>
          <a:p>
            <a:r>
              <a:rPr lang="ru-RU" sz="2000" b="1" dirty="0"/>
              <a:t>Минусы: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Недоступен для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Вам придётся использовать </a:t>
            </a:r>
            <a:r>
              <a:rPr lang="ru-RU" dirty="0" err="1"/>
              <a:t>iCloud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70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51528" y="548680"/>
            <a:ext cx="2040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Twitter</a:t>
            </a:r>
            <a:endParaRPr lang="ru-RU" sz="40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49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907704" y="33265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latin typeface="Comic Sans MS" panose="030F0702030302020204" pitchFamily="66" charset="0"/>
              </a:rPr>
              <a:t>Канал на </a:t>
            </a:r>
            <a:r>
              <a:rPr lang="en-US" sz="36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You</a:t>
            </a:r>
            <a:r>
              <a:rPr lang="en-US" sz="3600" dirty="0" smtClean="0">
                <a:latin typeface="Comic Sans MS" panose="030F0702030302020204" pitchFamily="66" charset="0"/>
              </a:rPr>
              <a:t>Tube</a:t>
            </a:r>
            <a:endParaRPr lang="ru-RU" sz="3600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4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03848" y="260648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Facebook</a:t>
            </a:r>
            <a:endParaRPr lang="ru-RU" sz="40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85203"/>
            <a:ext cx="8928992" cy="57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63508" y="1340059"/>
            <a:ext cx="86409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Arial" panose="020B0604020202020204" pitchFamily="34" charset="0"/>
              </a:rPr>
              <a:t>Firebase</a:t>
            </a:r>
            <a:r>
              <a:rPr lang="ru-RU" dirty="0">
                <a:latin typeface="Arial" panose="020B0604020202020204" pitchFamily="34" charset="0"/>
              </a:rPr>
              <a:t> — поставщик облачных сервисов и приложений. Главный офис находится в </a:t>
            </a:r>
            <a:r>
              <a:rPr lang="ru-RU" dirty="0" smtClean="0">
                <a:latin typeface="Arial" panose="020B0604020202020204" pitchFamily="34" charset="0"/>
              </a:rPr>
              <a:t>Сан-Франциско. В </a:t>
            </a:r>
            <a:r>
              <a:rPr lang="ru-RU" dirty="0">
                <a:latin typeface="Arial" panose="020B0604020202020204" pitchFamily="34" charset="0"/>
              </a:rPr>
              <a:t>2011 году </a:t>
            </a:r>
            <a:r>
              <a:rPr lang="ru-RU" dirty="0" err="1">
                <a:latin typeface="Arial" panose="020B0604020202020204" pitchFamily="34" charset="0"/>
              </a:rPr>
              <a:t>Andrew</a:t>
            </a:r>
            <a:r>
              <a:rPr lang="ru-RU" dirty="0">
                <a:latin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</a:rPr>
              <a:t>Lee</a:t>
            </a:r>
            <a:r>
              <a:rPr lang="ru-RU" dirty="0">
                <a:latin typeface="Arial" panose="020B0604020202020204" pitchFamily="34" charset="0"/>
              </a:rPr>
              <a:t> и </a:t>
            </a:r>
            <a:r>
              <a:rPr lang="ru-RU" dirty="0" err="1">
                <a:latin typeface="Arial" panose="020B0604020202020204" pitchFamily="34" charset="0"/>
              </a:rPr>
              <a:t>James</a:t>
            </a:r>
            <a:r>
              <a:rPr lang="ru-RU" dirty="0">
                <a:latin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</a:rPr>
              <a:t>Tamplin</a:t>
            </a:r>
            <a:r>
              <a:rPr lang="ru-RU" dirty="0">
                <a:latin typeface="Arial" panose="020B0604020202020204" pitchFamily="34" charset="0"/>
              </a:rPr>
              <a:t> основали </a:t>
            </a:r>
            <a:r>
              <a:rPr lang="ru-RU" dirty="0" err="1">
                <a:latin typeface="Arial" panose="020B0604020202020204" pitchFamily="34" charset="0"/>
              </a:rPr>
              <a:t>Firebase</a:t>
            </a:r>
            <a:r>
              <a:rPr lang="ru-RU" dirty="0">
                <a:latin typeface="Arial" panose="020B0604020202020204" pitchFamily="34" charset="0"/>
              </a:rPr>
              <a:t> и в апреле 2012 запустили облачный сервис</a:t>
            </a:r>
            <a:r>
              <a:rPr lang="ru-RU" dirty="0" smtClean="0">
                <a:latin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</a:rPr>
              <a:t> Основное направление </a:t>
            </a:r>
            <a:r>
              <a:rPr lang="ru-RU" dirty="0" err="1">
                <a:latin typeface="Arial" panose="020B0604020202020204" pitchFamily="34" charset="0"/>
              </a:rPr>
              <a:t>Firebase</a:t>
            </a:r>
            <a:r>
              <a:rPr lang="ru-RU" dirty="0">
                <a:latin typeface="Arial" panose="020B0604020202020204" pitchFamily="34" charset="0"/>
              </a:rPr>
              <a:t> — облачная </a:t>
            </a:r>
            <a:r>
              <a:rPr lang="en-US" dirty="0" smtClean="0">
                <a:latin typeface="Arial" panose="020B0604020202020204" pitchFamily="34" charset="0"/>
              </a:rPr>
              <a:t>NoSQL</a:t>
            </a:r>
            <a:r>
              <a:rPr lang="ru-RU" dirty="0">
                <a:latin typeface="Arial" panose="020B0604020202020204" pitchFamily="34" charset="0"/>
              </a:rPr>
              <a:t> БД для </a:t>
            </a:r>
            <a:r>
              <a:rPr lang="ru-RU" dirty="0" err="1">
                <a:latin typeface="Arial" panose="020B0604020202020204" pitchFamily="34" charset="0"/>
              </a:rPr>
              <a:t>real-time</a:t>
            </a:r>
            <a:r>
              <a:rPr lang="ru-RU" dirty="0">
                <a:latin typeface="Arial" panose="020B0604020202020204" pitchFamily="34" charset="0"/>
              </a:rPr>
              <a:t> приложений, которая </a:t>
            </a:r>
            <a:r>
              <a:rPr lang="ru-RU" dirty="0" smtClean="0">
                <a:latin typeface="Arial" panose="020B0604020202020204" pitchFamily="34" charset="0"/>
              </a:rPr>
              <a:t>предоставляет</a:t>
            </a:r>
            <a:r>
              <a:rPr lang="en-US" dirty="0" smtClean="0">
                <a:latin typeface="Arial" panose="020B0604020202020204" pitchFamily="34" charset="0"/>
              </a:rPr>
              <a:t> API</a:t>
            </a:r>
            <a:r>
              <a:rPr lang="ru-RU" dirty="0" smtClean="0">
                <a:latin typeface="Arial" panose="020B0604020202020204" pitchFamily="34" charset="0"/>
              </a:rPr>
              <a:t>, </a:t>
            </a:r>
            <a:r>
              <a:rPr lang="ru-RU" dirty="0">
                <a:latin typeface="Arial" panose="020B0604020202020204" pitchFamily="34" charset="0"/>
              </a:rPr>
              <a:t>позволяющее разработчикам хранить и синхронизировать данные между несколькими клиентами. В октябре 2014 года компания была приобретена </a:t>
            </a:r>
            <a:r>
              <a:rPr lang="en-US" dirty="0" smtClean="0">
                <a:latin typeface="Arial" panose="020B0604020202020204" pitchFamily="34" charset="0"/>
              </a:rPr>
              <a:t>Google</a:t>
            </a:r>
            <a:r>
              <a:rPr lang="ru-RU" dirty="0" smtClean="0"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320661" y="332656"/>
            <a:ext cx="2526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Справка</a:t>
            </a:r>
            <a:endParaRPr lang="ru-RU" sz="48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08" y="3573015"/>
            <a:ext cx="3102992" cy="29740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73015"/>
            <a:ext cx="3096344" cy="29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8650" y="692696"/>
            <a:ext cx="7886700" cy="637953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Установка</a:t>
            </a:r>
            <a:endParaRPr lang="ru-RU" sz="48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835696" y="292017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n</a:t>
            </a:r>
            <a:r>
              <a:rPr lang="en-US" sz="5400" dirty="0" err="1" smtClean="0"/>
              <a:t>pm</a:t>
            </a:r>
            <a:r>
              <a:rPr lang="en-US" sz="5400" dirty="0" smtClean="0"/>
              <a:t> install firebase 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1407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17" y="1332600"/>
            <a:ext cx="2796067" cy="1321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604" y="1406513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Shazam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03970" y="267154"/>
            <a:ext cx="4376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latin typeface="Comic Sans MS" panose="030F0702030302020204" pitchFamily="66" charset="0"/>
              </a:rPr>
              <a:t>Использование</a:t>
            </a:r>
            <a:endParaRPr lang="ru-RU" sz="4400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52" y="2943236"/>
            <a:ext cx="4654996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3381" y="3130015"/>
            <a:ext cx="2511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Skyscanner</a:t>
            </a:r>
            <a:endParaRPr lang="ru-RU" sz="4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17" y="4678246"/>
            <a:ext cx="3096344" cy="1086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7040" y="4836572"/>
            <a:ext cx="1297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Viber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633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4005063"/>
          </a:xfr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321"/>
            <a:ext cx="9144000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1"/>
            <a:ext cx="9144000" cy="42084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35" y="3910786"/>
            <a:ext cx="4073630" cy="27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0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7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35283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1"/>
            <a:ext cx="9144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7344-3E04-4188-94E3-024795F13206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" y="1340768"/>
            <a:ext cx="9144001" cy="47819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4702176"/>
            <a:ext cx="9172575" cy="201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5709" y="205252"/>
            <a:ext cx="4105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Authentication</a:t>
            </a:r>
            <a:endParaRPr lang="ru-RU" sz="4400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31" y="2111425"/>
            <a:ext cx="7416824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1940</TotalTime>
  <Words>118</Words>
  <Application>Microsoft Office PowerPoint</Application>
  <PresentationFormat>Экран (4:3)</PresentationFormat>
  <Paragraphs>88</Paragraphs>
  <Slides>27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Comic Sans MS</vt:lpstr>
      <vt:lpstr>Times New Roman</vt:lpstr>
      <vt:lpstr>Office Theme</vt:lpstr>
      <vt:lpstr>Firebase</vt:lpstr>
      <vt:lpstr>Презентация PowerPoint</vt:lpstr>
      <vt:lpstr>Презентация PowerPoint</vt:lpstr>
      <vt:lpstr>Установка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Pavel Guzu</cp:lastModifiedBy>
  <cp:revision>74</cp:revision>
  <dcterms:created xsi:type="dcterms:W3CDTF">2016-12-09T16:52:00Z</dcterms:created>
  <dcterms:modified xsi:type="dcterms:W3CDTF">2017-04-10T06:38:17Z</dcterms:modified>
</cp:coreProperties>
</file>